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35"/>
  </p:notesMasterIdLst>
  <p:sldIdLst>
    <p:sldId id="256" r:id="rId2"/>
    <p:sldId id="257" r:id="rId3"/>
    <p:sldId id="281" r:id="rId4"/>
    <p:sldId id="260" r:id="rId5"/>
    <p:sldId id="296" r:id="rId6"/>
    <p:sldId id="297" r:id="rId7"/>
    <p:sldId id="299" r:id="rId8"/>
    <p:sldId id="265" r:id="rId9"/>
    <p:sldId id="266" r:id="rId10"/>
    <p:sldId id="267" r:id="rId11"/>
    <p:sldId id="268" r:id="rId12"/>
    <p:sldId id="277" r:id="rId13"/>
    <p:sldId id="269" r:id="rId14"/>
    <p:sldId id="271" r:id="rId15"/>
    <p:sldId id="272" r:id="rId16"/>
    <p:sldId id="273" r:id="rId17"/>
    <p:sldId id="274" r:id="rId18"/>
    <p:sldId id="276" r:id="rId19"/>
    <p:sldId id="282" r:id="rId20"/>
    <p:sldId id="298" r:id="rId21"/>
    <p:sldId id="283" r:id="rId22"/>
    <p:sldId id="284" r:id="rId23"/>
    <p:sldId id="285" r:id="rId24"/>
    <p:sldId id="286" r:id="rId25"/>
    <p:sldId id="289" r:id="rId26"/>
    <p:sldId id="292" r:id="rId27"/>
    <p:sldId id="288" r:id="rId28"/>
    <p:sldId id="290" r:id="rId29"/>
    <p:sldId id="291" r:id="rId30"/>
    <p:sldId id="295" r:id="rId31"/>
    <p:sldId id="279" r:id="rId32"/>
    <p:sldId id="278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1D032-936A-4E42-9BBA-F0BB48194BC7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54C57-B069-40E8-873E-AA82C3360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54C57-B069-40E8-873E-AA82C3360D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4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56F4-DBE7-4F23-ACE1-21D778DDCE6A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7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4E9D-1FB5-4A71-982B-A1B2F034DD71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7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1A61-6066-4B28-B658-08DED1B31E3E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7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8838-9DC8-41EA-809C-BD89BCA30F2E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A8FE-5211-4DBD-AD02-77F194391D53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13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7838-D57C-412B-9B6A-753832FF201D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8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0F35-7EC7-4328-B016-88F88C824AB8}" type="datetime1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2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C905C-5047-463C-9129-ED19D370BE7E}" type="datetime1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9063-F423-4495-8DA9-5347AF977CEF}" type="datetime1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9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E440C-3B2B-41D5-821B-352850AC1FE4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0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3E89-2520-45FB-B7A4-B42C9BAD59DF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29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2D502-E328-4598-9BD3-4FAA252A8B7B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24966-D5EA-4157-85FB-ED72A7A97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facebookresearch/DomainBe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bg1"/>
            </a:gs>
            <a:gs pos="78000">
              <a:schemeClr val="bg2"/>
            </a:gs>
            <a:gs pos="98000">
              <a:schemeClr val="accent1">
                <a:lumMod val="20000"/>
                <a:lumOff val="80000"/>
              </a:schemeClr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0763"/>
            <a:ext cx="8972145" cy="110527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 Generalization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Abolfazl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Babak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Ettehadieh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Course: Trustworthy A.I by Dr.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Tavassolipour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Winter 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320" y="675323"/>
            <a:ext cx="1200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ownload 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83" y="533083"/>
            <a:ext cx="15621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8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5" y="525528"/>
            <a:ext cx="9106689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93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isk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inimization 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8815" y="1332689"/>
                <a:ext cx="11214370" cy="5023661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3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:Classifier</a:t>
                </a:r>
              </a:p>
              <a:p>
                <a:pPr marL="0" indent="0">
                  <a:buNone/>
                </a:pPr>
                <a:endParaRPr lang="en-US" sz="3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3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800" dirty="0"/>
                  <a:t>,…,</a:t>
                </a:r>
                <a:r>
                  <a:rPr lang="en-US" sz="3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:Training set consisting of </a:t>
                </a:r>
                <a14:m>
                  <m:oMath xmlns:m="http://schemas.openxmlformats.org/officeDocument/2006/math"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domains.</a:t>
                </a:r>
              </a:p>
              <a:p>
                <a:pPr marL="0" indent="0">
                  <a:buNone/>
                </a:pPr>
                <a:endParaRPr lang="en-US" sz="3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{(</m:t>
                        </m:r>
                        <m:sSubSup>
                          <m:sSubSupPr>
                            <m:ctrlP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:Training data belonging to domain </a:t>
                </a:r>
                <a14:m>
                  <m:oMath xmlns:m="http://schemas.openxmlformats.org/officeDocument/2006/math"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3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3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3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3800" b="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3800" b="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3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3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:The risk of particular domain sample </a:t>
                </a:r>
                <a14:m>
                  <m:oMath xmlns:m="http://schemas.openxmlformats.org/officeDocument/2006/math"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 smtClean="0"/>
                  <a:t>.</a:t>
                </a:r>
              </a:p>
              <a:p>
                <a:pPr marL="0" indent="0">
                  <a:buNone/>
                </a:pPr>
                <a:endParaRPr lang="en-US" sz="38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ctrlPr>
                              <a:rPr lang="en-US" sz="3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3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3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800" dirty="0" smtClean="0"/>
                  <a:t> </a:t>
                </a:r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:The expected risk of domain </a:t>
                </a:r>
                <a14:m>
                  <m:oMath xmlns:m="http://schemas.openxmlformats.org/officeDocument/2006/math">
                    <m:r>
                      <a:rPr lang="en-US" sz="38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3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ℰ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≔{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:The set of all domains.</a:t>
                </a:r>
              </a:p>
              <a:p>
                <a:pPr marL="0" indent="0">
                  <a:buNone/>
                </a:pPr>
                <a:endParaRPr lang="en-US" sz="3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common approach to train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Empirical Risk Minimization (ERM) which minimizes the expected risks across all training domains. Its loss function,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𝐸𝑅𝑀</m:t>
                        </m:r>
                      </m:sub>
                    </m:sSub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as follows:</a:t>
                </a:r>
              </a:p>
              <a:p>
                <a:pPr marL="0" indent="0">
                  <a:buNone/>
                </a:pPr>
                <a:endParaRPr lang="en-US" sz="3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𝐸𝑅𝑀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ℰ</m:t>
                        </m:r>
                      </m:sub>
                    </m:sSub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3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ℰ</m:t>
                        </m:r>
                      </m:sub>
                    </m:sSub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sz="38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3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815" y="1332689"/>
                <a:ext cx="11214370" cy="5023661"/>
              </a:xfrm>
              <a:blipFill>
                <a:blip r:embed="rId2"/>
                <a:stretch>
                  <a:fillRect l="-435" t="-2306" b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86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305" y="342632"/>
            <a:ext cx="6119390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0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isk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istribution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atching 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426"/>
                <a:ext cx="10515600" cy="48735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capturing stable, domain-invariant features may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consistently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yield similar risk distributions across all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domains.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RDM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novel approach for DG that reduces the divergences between training risk distributions via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distributional variance across them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:The probability distribution over the risks of all samples in domain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We refer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risk distribution of domain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𝕍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:The distributional variance across the risk distributions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𝐸𝑅𝑀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426"/>
                <a:ext cx="10515600" cy="4873557"/>
              </a:xfrm>
              <a:blipFill>
                <a:blip r:embed="rId2"/>
                <a:stretch>
                  <a:fillRect l="-1217" t="-2125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72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65308"/>
                <a:ext cx="10445885" cy="609269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its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within a reproducing kernel Hilbert space (RKHS)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,.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work RBF kernel is used.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́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́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Redefinition of variance metric and loss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𝒯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𝒯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𝒯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probability distribution over the risks of all samples in the set of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domains.</a:t>
                </a: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𝐸𝑅𝑀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65308"/>
                <a:ext cx="10445885" cy="6092692"/>
              </a:xfrm>
              <a:blipFill>
                <a:blip r:embed="rId2"/>
                <a:stretch>
                  <a:fillRect l="-1051" t="-2102" r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357681" y="3735421"/>
            <a:ext cx="679315" cy="5933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52165" y="3268492"/>
                <a:ext cx="23155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𝑀𝑀𝐷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𝒯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𝒯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65" y="3268492"/>
                <a:ext cx="23155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941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aximum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iscrepancy 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𝑀𝑀𝐷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𝒯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𝑀𝑀𝐷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𝒯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acc>
                                <m:accPr>
                                  <m:chr m:val="́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acc>
                                <m:accPr>
                                  <m:chr m:val="́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𝒯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acc>
                                <m:accPr>
                                  <m:chr m:val="́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𝒯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acc>
                                <m:accPr>
                                  <m:chr m:val="́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𝐸𝑅𝑀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𝑀𝑀𝐷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𝒯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𝐸𝑅𝑀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𝑅𝐷𝑀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081967" y="5087566"/>
            <a:ext cx="680936" cy="3015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52009" y="5311302"/>
                <a:ext cx="4201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𝑀𝑀𝐷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𝒯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009" y="5311302"/>
                <a:ext cx="4201791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762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improvement of RDM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:The worst-case domain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𝑀𝑀𝐷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𝑅𝐷𝑀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𝑅𝐷𝑀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upper-bound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𝑅𝐷𝑀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minimizing the upper-bound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𝑅𝐷𝑀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equivalent to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𝑅𝐷𝑀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Advantages of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𝑅𝐷𝑀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𝑅𝐷𝑀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MMD distances computation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𝑅𝐷𝑀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 generalization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it has been tested.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69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18" y="1622593"/>
            <a:ext cx="10827363" cy="421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2" y="1836940"/>
            <a:ext cx="11949515" cy="4653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19" y="1287136"/>
            <a:ext cx="10844200" cy="51896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42" y="1369862"/>
            <a:ext cx="11476715" cy="4938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98" y="1529340"/>
            <a:ext cx="11373699" cy="47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2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76" y="636016"/>
            <a:ext cx="5845047" cy="39322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847" y="4976299"/>
            <a:ext cx="6904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domain generalization methods presented so far, the batch size reported to yield the highest accuracy has been 32 and at most 64.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a large batch size in this method is one of the factors that leads to high computational costs.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9079" y="4976299"/>
            <a:ext cx="7346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large batch size is needed in this method?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448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Mutual Information Regularization with Oracle (MIRO)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63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domain invariant features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a model learn similar features to “oracle” representations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 : An optimal model generalized to any domain.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But, how to access Oracle?!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pproximate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oracle by a large pre-trained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fa-I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19</a:t>
            </a:fld>
            <a:endParaRPr lang="en-US"/>
          </a:p>
        </p:txBody>
      </p:sp>
      <p:pic>
        <p:nvPicPr>
          <p:cNvPr id="1034" name="Picture 10" descr="Cross Mark Emoji (U+274C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07" y="1914426"/>
            <a:ext cx="303482" cy="30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&quot;Green Check Mark Button Emoji&quot; Sticker for Sale by Emo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10" y="2410537"/>
            <a:ext cx="351690" cy="35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912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6034" y="457199"/>
            <a:ext cx="999030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 Generalization and related areas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278"/>
          <a:stretch/>
        </p:blipFill>
        <p:spPr>
          <a:xfrm>
            <a:off x="1153598" y="1611361"/>
            <a:ext cx="9845893" cy="35929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4794" r="65874"/>
          <a:stretch/>
        </p:blipFill>
        <p:spPr>
          <a:xfrm>
            <a:off x="1153599" y="5165387"/>
            <a:ext cx="3360036" cy="637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545" t="85026" r="33468"/>
          <a:stretch/>
        </p:blipFill>
        <p:spPr>
          <a:xfrm>
            <a:off x="4357991" y="5175115"/>
            <a:ext cx="3346315" cy="627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6335" t="85026" b="-112"/>
          <a:stretch/>
        </p:blipFill>
        <p:spPr>
          <a:xfrm>
            <a:off x="7684851" y="5175115"/>
            <a:ext cx="3314640" cy="6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Preventing catastrophic forgetting of good initializations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an appropriate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103" y="1835784"/>
            <a:ext cx="6241793" cy="48019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8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5748" y="512391"/>
                <a:ext cx="10515600" cy="6005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whole classifier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feature extractor and classifier.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𝒮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Training samples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domains.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ℰ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ℰ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Empirical loss over the source domain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feature extractor of the oracle model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ℰ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748" y="512391"/>
                <a:ext cx="10515600" cy="6005142"/>
              </a:xfrm>
              <a:blipFill>
                <a:blip r:embed="rId2"/>
                <a:stretch>
                  <a:fillRect l="-1217" t="-1726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4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70756"/>
                <a:ext cx="10515600" cy="60732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feature extractor of the pre-trained model.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𝒍𝒐𝒈</m:t>
                              </m:r>
                            </m:fNam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𝟎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constant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maximized by maximizing 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β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70756"/>
                <a:ext cx="10515600" cy="6073235"/>
              </a:xfrm>
              <a:blipFill>
                <a:blip r:embed="rId2"/>
                <a:stretch>
                  <a:fillRect l="-1217" t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521430" y="4805464"/>
            <a:ext cx="496110" cy="2918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94970" y="4436132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 of the problem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881353" y="5466626"/>
            <a:ext cx="632298" cy="292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513651" y="5094665"/>
                <a:ext cx="1568122" cy="3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51" y="5094665"/>
                <a:ext cx="1568122" cy="374590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11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6" y="1316009"/>
            <a:ext cx="10276124" cy="41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97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the mean and variance encoder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150"/>
            <a:ext cx="10319426" cy="43677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encoder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identity function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encoder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bias-only model with diagonal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 has been tested,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only computational cost was increased without performance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215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30" y="1308807"/>
            <a:ext cx="4945939" cy="5412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43" y="1308807"/>
            <a:ext cx="8672312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803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 analysis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oracle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474" y="1825625"/>
            <a:ext cx="7407052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6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Interpretation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732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 term of MIRO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control variables of the distance loss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73218"/>
              </a:xfrm>
              <a:blipFill>
                <a:blip r:embed="rId2"/>
                <a:stretch>
                  <a:fillRect l="-1217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702" y="2898843"/>
            <a:ext cx="7864194" cy="3239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190" y="2898843"/>
            <a:ext cx="3564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“Pre-trained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preserved well in lower layers, while task-specific new information is learned in higher layers. This result is consistent with the interpretation that high layer features represent more task-specific semantic information than low layer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shifts during fine-tuning make higher layer features learn more semantics than lower layers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72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on Cameylon-17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with a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 between pre-trained and target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medical dataset, Cameylon-17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pre-training distribution (ImageNet or Instagram-3.6B) and the fine-tuning distribution (Camelyon17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35" y="3625037"/>
            <a:ext cx="7445385" cy="284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6" y="3726086"/>
            <a:ext cx="9726038" cy="24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1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Interpretability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517" y="2334520"/>
            <a:ext cx="10919753" cy="32394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06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525528"/>
            <a:ext cx="9728397" cy="5920957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0768519" y="2811294"/>
            <a:ext cx="350196" cy="408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476689" y="1799617"/>
            <a:ext cx="642026" cy="7198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866533" y="24807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476689" y="1653702"/>
            <a:ext cx="515566" cy="4474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28061" y="133996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MIRO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5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Conditional MIRO (C-MIRO)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employed by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92" y="2968141"/>
            <a:ext cx="9451553" cy="27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53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The measure of intelligence is the ability to change.” — Albert Einst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786" y="350195"/>
            <a:ext cx="5253002" cy="583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63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60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Ishaan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Gulrajani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David Lopez-Paz. In search of lost domain generalization. In ICLR, 2021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Nguyen, T., Do, K., Duong, B. and Nguyen, T., 2024. Domain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generalisation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via risk distribution matching. In 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IEEE/CVF Winter Conference on Applications of Computer Vision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2790-2799).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ha, J., Lee, K., Park, S., Chun, S.: Domain generalization by mutual-information regularization with pre-trained models. In: Computer Vision–ECCV 2022: 17th European Conference, Tel Aviv, Israel, October 23–27, 2022, Proceedings, Part XXIII. pp. 440–457. Springer (2022) 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P.W., Sagawa, S.,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Marklund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H.,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S.M., Zhang, M.,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Balsubramani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A., Hu, W.,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Yasunaga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M., Phillips, R.L., Gao, I. and Lee, T., 2021, July. Wilds: A benchmark of in-the-wild distribution shifts. In 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machine learning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5637-5664). PMLR. (Figures in Slide 9)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Albuquerque, I.,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Naik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N., Li, J.,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Keskar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N. and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Socher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R., 2020. Improving out-of-distribution generalization via multi-task self-supervised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pretraining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arXiv:2003.13525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(Figure in Slide 8)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US" sz="1800" dirty="0"/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Teterwak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Saito, K.,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Tsiligkaridis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Saenko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and Plummer, B.A., 2023.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++: An improved baseline for domain generalization. 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arXiv:2304.01973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(Figure in Slide 25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Wang, J., Lan, C., Liu, C., Ouyang, Y., Qin, T., Lu, W., Chen, Y., Zeng, W. and Philip, S.Y., 2022. Generalizing to unseen domains: A survey on domain generalization. IEEE transactions on knowledge and data engineering, 35(8), pp.8052-8072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(Figure in Slide 3)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23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1303" y="4420286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End,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4149" y="5343616"/>
            <a:ext cx="3455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915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10" y="81280"/>
            <a:ext cx="7840561" cy="66587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62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DomainBed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Testbed for DG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OCR A Extended" panose="02010509020102010303" pitchFamily="50" charset="0"/>
                <a:hlinkClick r:id="rId2"/>
              </a:rPr>
              <a:t>https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OCR A Extended" panose="02010509020102010303" pitchFamily="50" charset="0"/>
                <a:hlinkClick r:id="rId2"/>
              </a:rPr>
              <a:t>://github.com/facebookresearch/DomainBed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OCR A Extended" panose="02010509020102010303" pitchFamily="50" charset="0"/>
                <a:hlinkClick r:id="rId2"/>
              </a:rPr>
              <a:t>/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OCR A Extended" panose="02010509020102010303" pitchFamily="50" charset="0"/>
              </a:rPr>
              <a:t>.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75000"/>
                </a:schemeClr>
              </a:solidFill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Recently,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DomainBed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includes about 32 algorithms and 12 datasets and 3 model selection methods.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21" y="3647877"/>
            <a:ext cx="7559509" cy="28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35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1465"/>
            <a:ext cx="105156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model selection methods for DG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Training-domain validation</a:t>
            </a:r>
          </a:p>
          <a:p>
            <a:pPr marL="0" indent="0">
              <a:buNone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Leave-one-domain-out validation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Test-domain validation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36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80" y="122267"/>
            <a:ext cx="8434640" cy="636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06" y="564397"/>
            <a:ext cx="8443014" cy="2528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80" y="628762"/>
            <a:ext cx="8364546" cy="5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6" y="559821"/>
            <a:ext cx="11171888" cy="57383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4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4966-D5EA-4157-85FB-ED72A7A97627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74548" y="124801"/>
            <a:ext cx="9348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 Generalization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real world datasets and problems: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48" y="1571351"/>
            <a:ext cx="8673287" cy="4533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595" y="1571351"/>
            <a:ext cx="8637240" cy="4543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8160"/>
          <a:stretch/>
        </p:blipFill>
        <p:spPr>
          <a:xfrm>
            <a:off x="2882942" y="1571351"/>
            <a:ext cx="6381638" cy="51449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457" y="1618001"/>
            <a:ext cx="8198743" cy="4015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3742" y="1628467"/>
            <a:ext cx="8033783" cy="40046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265" y="1623275"/>
            <a:ext cx="8253171" cy="49779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4039" y="1607672"/>
            <a:ext cx="8327622" cy="5022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536" y="1602480"/>
            <a:ext cx="9160034" cy="45952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2681" y="1602480"/>
            <a:ext cx="6942160" cy="51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5205</TotalTime>
  <Words>554</Words>
  <Application>Microsoft Office PowerPoint</Application>
  <PresentationFormat>Widescreen</PresentationFormat>
  <Paragraphs>171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OCR A Extended</vt:lpstr>
      <vt:lpstr>Times New Roman</vt:lpstr>
      <vt:lpstr>Office Theme</vt:lpstr>
      <vt:lpstr>Domain Generalization</vt:lpstr>
      <vt:lpstr>PowerPoint Presentation</vt:lpstr>
      <vt:lpstr>PowerPoint Presentation</vt:lpstr>
      <vt:lpstr>PowerPoint Presentation</vt:lpstr>
      <vt:lpstr>DomainBed : A Pytorch Testbed for DG</vt:lpstr>
      <vt:lpstr>Model Selection</vt:lpstr>
      <vt:lpstr>PowerPoint Presentation</vt:lpstr>
      <vt:lpstr>PowerPoint Presentation</vt:lpstr>
      <vt:lpstr>PowerPoint Presentation</vt:lpstr>
      <vt:lpstr>PowerPoint Presentation</vt:lpstr>
      <vt:lpstr>Empirical Risk Minimization (ERM)</vt:lpstr>
      <vt:lpstr>PowerPoint Presentation</vt:lpstr>
      <vt:lpstr>Risk Distribution Matching (RDM)</vt:lpstr>
      <vt:lpstr>PowerPoint Presentation</vt:lpstr>
      <vt:lpstr>Maximum Mean Discrepancy (MMD)</vt:lpstr>
      <vt:lpstr>Further improvement of RDM</vt:lpstr>
      <vt:lpstr>Experiments</vt:lpstr>
      <vt:lpstr>PowerPoint Presentation</vt:lpstr>
      <vt:lpstr>Mutual Information Regularization with Oracle (MIRO)</vt:lpstr>
      <vt:lpstr>Preventing catastrophic forgetting of good initializations with an appropriate regularizer</vt:lpstr>
      <vt:lpstr>PowerPoint Presentation</vt:lpstr>
      <vt:lpstr>PowerPoint Presentation</vt:lpstr>
      <vt:lpstr>PowerPoint Presentation</vt:lpstr>
      <vt:lpstr>Design of the mean and variance encoder</vt:lpstr>
      <vt:lpstr>Experiments</vt:lpstr>
      <vt:lpstr>MI analysis with the oracle model</vt:lpstr>
      <vt:lpstr>Loss Function Interpretation</vt:lpstr>
      <vt:lpstr>Case Study on Cameylon-17</vt:lpstr>
      <vt:lpstr>Interpretability of λ</vt:lpstr>
      <vt:lpstr>Class Conditional MIRO (C-MIRO)</vt:lpstr>
      <vt:lpstr>PowerPoint Presentation</vt:lpstr>
      <vt:lpstr>References</vt:lpstr>
      <vt:lpstr>PowerPoint Presentation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Generalization</dc:title>
  <dc:creator>Moorche</dc:creator>
  <cp:lastModifiedBy>Moorche</cp:lastModifiedBy>
  <cp:revision>201</cp:revision>
  <dcterms:created xsi:type="dcterms:W3CDTF">2025-02-11T13:11:48Z</dcterms:created>
  <dcterms:modified xsi:type="dcterms:W3CDTF">2025-02-24T12:29:57Z</dcterms:modified>
</cp:coreProperties>
</file>